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2" r:id="rId18"/>
    <p:sldId id="286" r:id="rId19"/>
    <p:sldId id="287" r:id="rId20"/>
    <p:sldId id="288" r:id="rId21"/>
    <p:sldId id="289" r:id="rId22"/>
    <p:sldId id="290" r:id="rId23"/>
    <p:sldId id="291" r:id="rId24"/>
    <p:sldId id="294" r:id="rId25"/>
    <p:sldId id="295" r:id="rId26"/>
    <p:sldId id="296" r:id="rId27"/>
    <p:sldId id="297" r:id="rId28"/>
    <p:sldId id="298" r:id="rId29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D02ED7C7-6CFE-4AC9-B840-26CB83F92FF4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2E5927E9-6A50-419F-9AD0-A0DD4297C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21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342" y="0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492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342" y="889492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FBE726E7-FBDD-4C5D-908C-8B376A7E0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7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14B1791-8AEB-4422-BB0D-3231D84D124A}" type="slidenum">
              <a:rPr lang="en-US" sz="1200">
                <a:latin typeface="Arial" charset="0"/>
              </a:rPr>
              <a:pPr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C17B5EC-7147-4A16-AC10-3EF7CCF02D26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C8D9EBB-2963-40E0-BF41-B72D663560A1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0C03265-E542-458A-8C08-1C516447B426}" type="slidenum">
              <a:rPr lang="en-US" sz="1200">
                <a:latin typeface="Arial" charset="0"/>
              </a:rPr>
              <a:pPr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7FCA300-0430-4697-AEB2-72B637D36DC7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F8EFBF2-C134-4318-BE0E-67B1921519E5}" type="slidenum">
              <a:rPr lang="en-US" sz="1200">
                <a:latin typeface="Arial" charset="0"/>
              </a:rPr>
              <a:pPr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C940955-DE24-4367-8A90-5A71FC047DFF}" type="slidenum">
              <a:rPr lang="en-US" sz="1200">
                <a:latin typeface="Arial" charset="0"/>
              </a:rPr>
              <a:pPr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BC4C886-CE10-4F84-A845-8C65EF0538FC}" type="slidenum">
              <a:rPr lang="en-US" sz="1200">
                <a:latin typeface="Arial" charset="0"/>
              </a:rPr>
              <a:pPr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D6488FE-E31A-4FF6-B3B7-716FE1213033}" type="slidenum">
              <a:rPr lang="en-US" sz="1200">
                <a:latin typeface="Arial" charset="0"/>
              </a:rPr>
              <a:pPr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DED2ABE-BF86-44F6-984E-02AF9F327149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BAF539A-C597-427B-A14D-D8850F10D224}" type="slidenum">
              <a:rPr lang="en-US" sz="1200">
                <a:latin typeface="Arial" charset="0"/>
              </a:rPr>
              <a:pPr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88E7D7D-9808-4B57-A998-11D07BEBCAE2}" type="slidenum">
              <a:rPr lang="en-US" sz="1200">
                <a:latin typeface="Arial" charset="0"/>
              </a:rPr>
              <a:pPr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C57A567-F909-4A93-A517-639FC37D383C}" type="slidenum">
              <a:rPr lang="en-US" sz="1200">
                <a:latin typeface="Arial" charset="0"/>
              </a:rPr>
              <a:pPr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359D41F-7F49-4F38-B0F5-B219EFB6E6E4}" type="slidenum">
              <a:rPr lang="en-US" sz="1200">
                <a:latin typeface="Arial" charset="0"/>
              </a:rPr>
              <a:pPr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98DEBCE-3841-46D6-8EC0-C49B042284B0}" type="slidenum">
              <a:rPr lang="en-US" sz="1200">
                <a:latin typeface="Arial" charset="0"/>
              </a:rPr>
              <a:pPr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4C32F35-FDE5-44FF-AAE7-DFE167BD9548}" type="slidenum">
              <a:rPr lang="en-US" sz="1200">
                <a:latin typeface="Arial" charset="0"/>
              </a:rPr>
              <a:pPr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DA970C4-C1C5-4201-9A1F-59A27FF1D778}" type="slidenum">
              <a:rPr lang="en-US" sz="1200">
                <a:latin typeface="Arial" charset="0"/>
              </a:rPr>
              <a:pPr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E61EEFD-4F6A-43D1-9B27-EEF8F45CAA9B}" type="slidenum">
              <a:rPr lang="en-US" sz="1200">
                <a:latin typeface="Arial" charset="0"/>
              </a:rPr>
              <a:pPr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631389B-A334-4DD7-9822-878819BFDAE2}" type="slidenum">
              <a:rPr lang="en-US" sz="1200">
                <a:latin typeface="Arial" charset="0"/>
              </a:rPr>
              <a:pPr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2B795D0-D93F-4B3F-9BD2-4EA07E5AB68A}" type="slidenum">
              <a:rPr lang="en-US" sz="1200">
                <a:latin typeface="Arial" charset="0"/>
              </a:rPr>
              <a:pPr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2334FF3-4F3D-4FCC-9B39-493CFEF1A07D}" type="slidenum">
              <a:rPr lang="en-US" sz="1200">
                <a:latin typeface="Arial" charset="0"/>
              </a:rPr>
              <a:pPr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44C33C8-CD7B-427B-AE39-A0828BA405D5}" type="slidenum">
              <a:rPr lang="en-US" sz="1200">
                <a:latin typeface="Arial" charset="0"/>
              </a:rPr>
              <a:pPr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9E895D3-1FA4-4390-9D5A-1C8F443C3827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3BEE3C5-AEF4-4DDE-97D1-47B8302A3E1C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589A3FA-AA44-4332-A220-9B891ADC415C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4FB122E-F556-4F86-B45A-336CAEE0A79C}" type="slidenum">
              <a:rPr lang="en-US" sz="1200">
                <a:latin typeface="Arial" charset="0"/>
              </a:rPr>
              <a:pPr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DC06F48-A56C-49D4-98AD-CE30DAE81647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utoUpdateAnimBg="0"/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ma"/><Relationship Id="rId1" Type="http://schemas.microsoft.com/office/2007/relationships/media" Target="../media/media25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wma"/><Relationship Id="rId1" Type="http://schemas.microsoft.com/office/2007/relationships/media" Target="../media/media26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wma"/><Relationship Id="rId1" Type="http://schemas.microsoft.com/office/2007/relationships/media" Target="../media/media27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wma"/><Relationship Id="rId1" Type="http://schemas.microsoft.com/office/2007/relationships/media" Target="../media/media28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Chapter 13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Crime Control in the Community and in Schools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04"/>
    </mc:Choice>
    <mc:Fallback xmlns="">
      <p:transition spd="slow" advTm="45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925887"/>
          </a:xfrm>
        </p:spPr>
        <p:txBody>
          <a:bodyPr/>
          <a:lstStyle/>
          <a:p>
            <a:pPr eaLnBrk="1" hangingPunct="1"/>
            <a:r>
              <a:rPr lang="en-US" smtClean="0"/>
              <a:t>What is concentrated disadvantage?</a:t>
            </a:r>
          </a:p>
          <a:p>
            <a:pPr lvl="1" eaLnBrk="1" hangingPunct="1"/>
            <a:r>
              <a:rPr lang="en-US" smtClean="0"/>
              <a:t>It is a combination of</a:t>
            </a:r>
          </a:p>
          <a:p>
            <a:pPr lvl="2" eaLnBrk="1" hangingPunct="1"/>
            <a:r>
              <a:rPr lang="en-US" smtClean="0"/>
              <a:t>Poverty</a:t>
            </a:r>
          </a:p>
          <a:p>
            <a:pPr lvl="2" eaLnBrk="1" hangingPunct="1"/>
            <a:r>
              <a:rPr lang="en-US" smtClean="0"/>
              <a:t>Family disruption</a:t>
            </a:r>
          </a:p>
          <a:p>
            <a:pPr lvl="2" eaLnBrk="1" hangingPunct="1"/>
            <a:r>
              <a:rPr lang="en-US" smtClean="0"/>
              <a:t>Racial composition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Concentrated Disadvantage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22"/>
    </mc:Choice>
    <mc:Fallback xmlns="">
      <p:transition spd="slow" advTm="31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02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So far we have only conceived of community structure causing crime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What if crime alters community structure?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Crime appears to affect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Fear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Withdrawal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Decisions to move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Communities and Crime:  A Two-Way Relationship?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46"/>
    </mc:Choice>
    <mc:Fallback xmlns="">
      <p:transition spd="slow" advTm="47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78287"/>
          </a:xfrm>
        </p:spPr>
        <p:txBody>
          <a:bodyPr/>
          <a:lstStyle/>
          <a:p>
            <a:pPr eaLnBrk="1" hangingPunct="1"/>
            <a:r>
              <a:rPr lang="en-US" smtClean="0"/>
              <a:t>Three such efforts have been popular</a:t>
            </a:r>
          </a:p>
          <a:p>
            <a:pPr lvl="1" eaLnBrk="1" hangingPunct="1"/>
            <a:r>
              <a:rPr lang="en-US" smtClean="0"/>
              <a:t>Enterprise zones</a:t>
            </a:r>
          </a:p>
          <a:p>
            <a:pPr lvl="1" eaLnBrk="1" hangingPunct="1"/>
            <a:r>
              <a:rPr lang="en-US" smtClean="0"/>
              <a:t>Community Development Block Grants</a:t>
            </a:r>
          </a:p>
          <a:p>
            <a:pPr lvl="1" eaLnBrk="1" hangingPunct="1"/>
            <a:r>
              <a:rPr lang="en-US" smtClean="0"/>
              <a:t>Weed and Seed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Financial Assistance to Communities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50"/>
    </mc:Choice>
    <mc:Fallback xmlns="">
      <p:transition spd="slow" advTm="31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925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Enterprise zones are economically depressed areas where incentives are provided to employers such that job development is encouraged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Are enterprise zones effective?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Researchers have mostly looked at employment levels and job creation, not crime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Enterprise Zones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937"/>
    </mc:Choice>
    <mc:Fallback xmlns="">
      <p:transition spd="slow" advTm="79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02087"/>
          </a:xfrm>
        </p:spPr>
        <p:txBody>
          <a:bodyPr/>
          <a:lstStyle/>
          <a:p>
            <a:pPr eaLnBrk="1" hangingPunct="1"/>
            <a:r>
              <a:rPr lang="en-US" sz="2800" smtClean="0"/>
              <a:t>The Community Development Block Grant (CDBG) program was created in 1974</a:t>
            </a:r>
          </a:p>
          <a:p>
            <a:pPr lvl="1" eaLnBrk="1" hangingPunct="1"/>
            <a:r>
              <a:rPr lang="en-US" sz="2400" smtClean="0"/>
              <a:t>Managed by HUD today</a:t>
            </a:r>
          </a:p>
          <a:p>
            <a:pPr lvl="1" eaLnBrk="1" hangingPunct="1"/>
            <a:r>
              <a:rPr lang="en-US" sz="2400" smtClean="0"/>
              <a:t>Provides formula grants through several channels</a:t>
            </a:r>
          </a:p>
          <a:p>
            <a:pPr eaLnBrk="1" hangingPunct="1"/>
            <a:r>
              <a:rPr lang="en-US" sz="2800" smtClean="0"/>
              <a:t>Effects on crime?</a:t>
            </a:r>
          </a:p>
          <a:p>
            <a:pPr lvl="1" eaLnBrk="1" hangingPunct="1"/>
            <a:r>
              <a:rPr lang="en-US" sz="2400" smtClean="0"/>
              <a:t>No one has appeared to study the effects of the CDBG program on crime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Community Development Block Grants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45"/>
    </mc:Choice>
    <mc:Fallback xmlns="">
      <p:transition spd="slow" advTm="42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782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Weed and seed differs from enterprise zones and CDBG because it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Contains an enforcement component (weeding)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Is run by the U.S. Justice Department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Is concerned with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Prevention, intervention, and treatment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Neighborhood restoration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What does the research show?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Evidence is mixed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Doubtful $200,000 grants can do too much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Weed and Seed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83"/>
    </mc:Choice>
    <mc:Fallback xmlns="">
      <p:transition spd="slow" advTm="106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Much community crime control takes place without financial assistance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Community mobilization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Anti-gang initiatives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Youth mentoring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After school programs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Publicity campaigns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Other Methods of Community Crime Control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645"/>
    </mc:Choice>
    <mc:Fallback xmlns="">
      <p:transition spd="slow" advTm="320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78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Much crime control also takes place in our nation’s schools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Why?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To fill the void left by parents/guardians who cannot always supervise their children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To make schools safer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To shape children’s behavior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Methods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Targeting students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Targeting the school environment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School-Based Crime Control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184"/>
    </mc:Choice>
    <mc:Fallback xmlns="">
      <p:transition spd="slow" advTm="119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925887"/>
          </a:xfrm>
        </p:spPr>
        <p:txBody>
          <a:bodyPr/>
          <a:lstStyle/>
          <a:p>
            <a:pPr eaLnBrk="1" hangingPunct="1"/>
            <a:r>
              <a:rPr lang="en-US" smtClean="0"/>
              <a:t>Some schools are run better than others</a:t>
            </a:r>
          </a:p>
          <a:p>
            <a:pPr eaLnBrk="1" hangingPunct="1"/>
            <a:r>
              <a:rPr lang="en-US" smtClean="0"/>
              <a:t>Who cares?</a:t>
            </a:r>
          </a:p>
          <a:p>
            <a:pPr lvl="1" eaLnBrk="1" hangingPunct="1"/>
            <a:r>
              <a:rPr lang="en-US" smtClean="0"/>
              <a:t>Poorly run schools may be breeding grounds for crime</a:t>
            </a:r>
          </a:p>
          <a:p>
            <a:pPr eaLnBrk="1" hangingPunct="1"/>
            <a:endParaRPr lang="en-US" sz="2800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Targeting the School Environment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53"/>
    </mc:Choice>
    <mc:Fallback xmlns="">
      <p:transition spd="slow" advTm="46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02087"/>
          </a:xfrm>
        </p:spPr>
        <p:txBody>
          <a:bodyPr/>
          <a:lstStyle/>
          <a:p>
            <a:pPr eaLnBrk="1" hangingPunct="1"/>
            <a:r>
              <a:rPr lang="en-US" smtClean="0"/>
              <a:t>Building administrative capacity refers to methods of improving administration</a:t>
            </a:r>
          </a:p>
          <a:p>
            <a:pPr eaLnBrk="1" hangingPunct="1"/>
            <a:r>
              <a:rPr lang="en-US" smtClean="0"/>
              <a:t>Examples</a:t>
            </a:r>
          </a:p>
          <a:p>
            <a:pPr lvl="1" eaLnBrk="1" hangingPunct="1"/>
            <a:r>
              <a:rPr lang="en-US" smtClean="0"/>
              <a:t>Program Development Education</a:t>
            </a:r>
          </a:p>
          <a:p>
            <a:pPr lvl="1" eaLnBrk="1" hangingPunct="1"/>
            <a:r>
              <a:rPr lang="en-US" smtClean="0"/>
              <a:t>School Development Program</a:t>
            </a:r>
          </a:p>
          <a:p>
            <a:pPr eaLnBrk="1" hangingPunct="1"/>
            <a:r>
              <a:rPr lang="en-US" smtClean="0"/>
              <a:t>What does the research show?</a:t>
            </a:r>
          </a:p>
          <a:p>
            <a:pPr lvl="1" eaLnBrk="1" hangingPunct="1"/>
            <a:r>
              <a:rPr lang="en-US" smtClean="0"/>
              <a:t>It appears very effective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Building Administrative Capacity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63"/>
    </mc:Choice>
    <mc:Fallback xmlns="">
      <p:transition spd="slow" advTm="60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154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Two ways to view community crime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Crime control through financial assistance to communities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Enterprise zones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Community development block grants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Weed and seed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Crime control by members of the community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Community Crime Control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59"/>
    </mc:Choice>
    <mc:Fallback xmlns="">
      <p:transition spd="slow" advTm="50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78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Normative education refers to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Setting norms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Setting student guidelines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Setting expectations for behavior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Safe Dates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Start Taking Alcohol Seriously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Does it work?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evidence is encouraging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Normative Education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95"/>
    </mc:Choice>
    <mc:Fallback xmlns="">
      <p:transition spd="slow" advTm="71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8496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Here we are concerned with nontraditional methods of classroom management/instruction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Examples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Altering teacher/student ratio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Accommodating different learning styles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Increase in out-of-class activities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What does the research show?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It is mixed, probably because of the diversity of interventions in this area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Managing Classrooms and Instruction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08"/>
    </mc:Choice>
    <mc:Fallback xmlns="">
      <p:transition spd="slow" advTm="49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849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Placing disruptive/at-risk students in the same room as good students can threaten learning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result?	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Separate instruction for disruptive/at-risk students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Does it work?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Little attention has been given to crime, but such interventions appear to affect drug use, conduct problems, and truancy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Separate Classrooms for At-Risk Youths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60"/>
    </mc:Choice>
    <mc:Fallback xmlns="">
      <p:transition spd="slow" advTm="68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8496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The school-based approaches already discussed targeted the school environment (mostly)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Now we are concerned with changing students themselves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Examples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Instructional interventions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DARE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GREAT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Behavior modification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Targeting Students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96"/>
    </mc:Choice>
    <mc:Fallback xmlns="">
      <p:transition spd="slow" advTm="28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92588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smtClean="0"/>
              <a:t>DARE is the most common method of anti-drug education in America’s schools</a:t>
            </a:r>
          </a:p>
          <a:p>
            <a:pPr eaLnBrk="1" hangingPunct="1"/>
            <a:r>
              <a:rPr lang="en-US" sz="2800" smtClean="0"/>
              <a:t>It usually operates in the 5</a:t>
            </a:r>
            <a:r>
              <a:rPr lang="en-US" sz="2800" baseline="30000" smtClean="0"/>
              <a:t>th</a:t>
            </a:r>
            <a:r>
              <a:rPr lang="en-US" sz="2800" smtClean="0"/>
              <a:t> and 6</a:t>
            </a:r>
            <a:r>
              <a:rPr lang="en-US" sz="2800" baseline="30000" smtClean="0"/>
              <a:t>th</a:t>
            </a:r>
            <a:r>
              <a:rPr lang="en-US" sz="2800" smtClean="0"/>
              <a:t> grades</a:t>
            </a:r>
          </a:p>
          <a:p>
            <a:pPr eaLnBrk="1" hangingPunct="1"/>
            <a:r>
              <a:rPr lang="en-US" sz="2800" smtClean="0"/>
              <a:t>Does it work?</a:t>
            </a:r>
          </a:p>
          <a:p>
            <a:pPr lvl="1" eaLnBrk="1" hangingPunct="1"/>
            <a:r>
              <a:rPr lang="en-US" sz="2400" smtClean="0"/>
              <a:t>Almost all evaluations of DARE show it is a failure</a:t>
            </a:r>
          </a:p>
          <a:p>
            <a:pPr eaLnBrk="1" hangingPunct="1"/>
            <a:r>
              <a:rPr lang="en-US" sz="2800" smtClean="0"/>
              <a:t>Why does it persist?</a:t>
            </a:r>
          </a:p>
          <a:p>
            <a:pPr lvl="1" eaLnBrk="1" hangingPunct="1"/>
            <a:r>
              <a:rPr lang="en-US" sz="2400" smtClean="0"/>
              <a:t>Public image</a:t>
            </a:r>
          </a:p>
          <a:p>
            <a:pPr lvl="1" eaLnBrk="1" hangingPunct="1"/>
            <a:r>
              <a:rPr lang="en-US" sz="2400" smtClean="0"/>
              <a:t>Other political motivations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Drug Abuse Resistance Education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00"/>
    </mc:Choice>
    <mc:Fallback xmlns="">
      <p:transition spd="slow" advTm="77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925887"/>
          </a:xfrm>
        </p:spPr>
        <p:txBody>
          <a:bodyPr/>
          <a:lstStyle/>
          <a:p>
            <a:pPr eaLnBrk="1" hangingPunct="1"/>
            <a:r>
              <a:rPr lang="en-US" smtClean="0"/>
              <a:t>Gang Resistance Education and Training (GREAT) was modeled after DARE</a:t>
            </a:r>
          </a:p>
          <a:p>
            <a:pPr eaLnBrk="1" hangingPunct="1"/>
            <a:r>
              <a:rPr lang="en-US" smtClean="0"/>
              <a:t>GREAT consists of 8 lessons taught to middle-school students</a:t>
            </a:r>
          </a:p>
          <a:p>
            <a:pPr eaLnBrk="1" hangingPunct="1"/>
            <a:r>
              <a:rPr lang="en-US" smtClean="0"/>
              <a:t>Does it work?</a:t>
            </a:r>
          </a:p>
          <a:p>
            <a:pPr lvl="1" eaLnBrk="1" hangingPunct="1"/>
            <a:r>
              <a:rPr lang="en-US" smtClean="0"/>
              <a:t>GREAT shows more promise than DARE, but the evidence is scant—and mixed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Gang Resistance Education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14"/>
    </mc:Choice>
    <mc:Fallback xmlns="">
      <p:transition spd="slow" advTm="99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773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Behavior modification is concerned with changing behavior through a system of rewards and punishment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Does it work?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It appears to work well with at-risk individuals, such as disruptive students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Outcomes in most of the research have not included crime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Behavior Modification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50"/>
    </mc:Choice>
    <mc:Fallback xmlns="">
      <p:transition spd="slow" advTm="73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7734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Many other methods of crime control in schools can be identified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Examples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Student Assistance Program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Mentoring and tutoring programs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Job training in schools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School-based recreation/after-school programs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Do they work?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Again, little research is available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Other Methods of Crime Control in Schools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62"/>
    </mc:Choice>
    <mc:Fallback xmlns="">
      <p:transition spd="slow" advTm="77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Crime Control in the Community and Schools.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3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20"/>
    </mc:Choice>
    <mc:Fallback xmlns="">
      <p:transition spd="slow" advTm="98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017713"/>
            <a:ext cx="8040688" cy="36972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smtClean="0"/>
              <a:t>What is the social ecological model of crime?</a:t>
            </a:r>
          </a:p>
          <a:p>
            <a:pPr lvl="1" eaLnBrk="1" hangingPunct="1"/>
            <a:r>
              <a:rPr lang="en-US" sz="2400" smtClean="0"/>
              <a:t>Seeks to explain aggregate crime rates</a:t>
            </a:r>
          </a:p>
          <a:p>
            <a:pPr eaLnBrk="1" hangingPunct="1"/>
            <a:r>
              <a:rPr lang="en-US" sz="2800" smtClean="0"/>
              <a:t>Predictors</a:t>
            </a:r>
          </a:p>
          <a:p>
            <a:pPr lvl="1" eaLnBrk="1" hangingPunct="1"/>
            <a:r>
              <a:rPr lang="en-US" sz="2400" smtClean="0"/>
              <a:t>Poverty</a:t>
            </a:r>
          </a:p>
          <a:p>
            <a:pPr lvl="1" eaLnBrk="1" hangingPunct="1"/>
            <a:r>
              <a:rPr lang="en-US" sz="2400" smtClean="0"/>
              <a:t>Mobility</a:t>
            </a:r>
          </a:p>
          <a:p>
            <a:pPr lvl="1" eaLnBrk="1" hangingPunct="1"/>
            <a:r>
              <a:rPr lang="en-US" sz="2400" smtClean="0"/>
              <a:t>Race</a:t>
            </a:r>
          </a:p>
          <a:p>
            <a:pPr lvl="1" eaLnBrk="1" hangingPunct="1"/>
            <a:r>
              <a:rPr lang="en-US" sz="2400" smtClean="0"/>
              <a:t>Density</a:t>
            </a:r>
          </a:p>
          <a:p>
            <a:pPr lvl="1" eaLnBrk="1" hangingPunct="1"/>
            <a:r>
              <a:rPr lang="en-US" sz="2400" smtClean="0"/>
              <a:t>Familial breakdown</a:t>
            </a:r>
          </a:p>
          <a:p>
            <a:pPr lvl="1" eaLnBrk="1" hangingPunct="1"/>
            <a:endParaRPr lang="en-US" sz="2400" smtClean="0"/>
          </a:p>
          <a:p>
            <a:pPr lvl="1" eaLnBrk="1" hangingPunct="1"/>
            <a:endParaRPr lang="en-US" sz="240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The Social Ecology of Crime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94"/>
    </mc:Choice>
    <mc:Fallback xmlns="">
      <p:transition spd="slow" advTm="54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Crime is concentrated in impoverished areas</a:t>
            </a:r>
          </a:p>
          <a:p>
            <a:pPr eaLnBrk="1" hangingPunct="1"/>
            <a:r>
              <a:rPr lang="en-US" smtClean="0"/>
              <a:t>Poverty tends to be linked to crime, but the relationship may be mediated by other factors, such as mobility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Poverty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57"/>
    </mc:Choice>
    <mc:Fallback xmlns="">
      <p:transition spd="slow" advTm="54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697287"/>
          </a:xfrm>
        </p:spPr>
        <p:txBody>
          <a:bodyPr/>
          <a:lstStyle/>
          <a:p>
            <a:pPr eaLnBrk="1" hangingPunct="1"/>
            <a:r>
              <a:rPr lang="en-US" smtClean="0"/>
              <a:t>What is population mobility?</a:t>
            </a:r>
          </a:p>
          <a:p>
            <a:pPr lvl="1" eaLnBrk="1" hangingPunct="1"/>
            <a:r>
              <a:rPr lang="en-US" smtClean="0"/>
              <a:t>Turnover</a:t>
            </a:r>
          </a:p>
          <a:p>
            <a:pPr eaLnBrk="1" hangingPunct="1"/>
            <a:r>
              <a:rPr lang="en-US" smtClean="0"/>
              <a:t>How could mobility influence crime?</a:t>
            </a:r>
          </a:p>
          <a:p>
            <a:pPr lvl="1" eaLnBrk="1" hangingPunct="1"/>
            <a:r>
              <a:rPr lang="en-US" smtClean="0"/>
              <a:t>May lead to a reduction in informal social control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Mobility and Change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33"/>
    </mc:Choice>
    <mc:Fallback xmlns="">
      <p:transition spd="slow" advTm="36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925887"/>
          </a:xfrm>
        </p:spPr>
        <p:txBody>
          <a:bodyPr/>
          <a:lstStyle/>
          <a:p>
            <a:pPr eaLnBrk="1" hangingPunct="1"/>
            <a:r>
              <a:rPr lang="en-US" sz="2800" smtClean="0"/>
              <a:t>Consensus in the literature is that the percentage of blacks in a community is associated with the incidence of violent crime</a:t>
            </a:r>
          </a:p>
          <a:p>
            <a:pPr eaLnBrk="1" hangingPunct="1"/>
            <a:r>
              <a:rPr lang="en-US" sz="2800" smtClean="0"/>
              <a:t>The relationship may be mediated by such factors as</a:t>
            </a:r>
          </a:p>
          <a:p>
            <a:pPr lvl="1" eaLnBrk="1" hangingPunct="1"/>
            <a:r>
              <a:rPr lang="en-US" sz="2400" smtClean="0"/>
              <a:t>Family composition</a:t>
            </a:r>
          </a:p>
          <a:p>
            <a:pPr lvl="1" eaLnBrk="1" hangingPunct="1"/>
            <a:r>
              <a:rPr lang="en-US" sz="2400" smtClean="0"/>
              <a:t>Poverty</a:t>
            </a:r>
          </a:p>
          <a:p>
            <a:pPr lvl="1" eaLnBrk="1" hangingPunct="1"/>
            <a:r>
              <a:rPr lang="en-US" sz="2400" smtClean="0"/>
              <a:t>Mobility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Racial Composition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81"/>
    </mc:Choice>
    <mc:Fallback xmlns="">
      <p:transition spd="slow" advTm="57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Density is not the same as mobility</a:t>
            </a:r>
          </a:p>
          <a:p>
            <a:pPr eaLnBrk="1" hangingPunct="1"/>
            <a:r>
              <a:rPr lang="en-US" sz="2800" smtClean="0"/>
              <a:t>Density is concerned with the how crowded neighborhoods are</a:t>
            </a:r>
          </a:p>
          <a:p>
            <a:pPr eaLnBrk="1" hangingPunct="1"/>
            <a:r>
              <a:rPr lang="en-US" sz="2800" smtClean="0"/>
              <a:t>How could density influence crime?</a:t>
            </a:r>
          </a:p>
          <a:p>
            <a:pPr lvl="1" eaLnBrk="1" hangingPunct="1"/>
            <a:r>
              <a:rPr lang="en-US" sz="2400" smtClean="0"/>
              <a:t>More crime where there are more people</a:t>
            </a:r>
          </a:p>
          <a:p>
            <a:pPr lvl="1" eaLnBrk="1" hangingPunct="1"/>
            <a:r>
              <a:rPr lang="en-US" sz="2400" smtClean="0"/>
              <a:t>Crowding could lead to frustration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Population Density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43"/>
    </mc:Choice>
    <mc:Fallback xmlns="">
      <p:transition spd="slow" advTm="47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925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Family disruption tends to be linked to crime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Measures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Percentage of single mother households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Female-headed households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Divorce rate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What is the pathway to crime?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Low parental supervision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Familial Breakdown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00"/>
    </mc:Choice>
    <mc:Fallback xmlns="">
      <p:transition spd="slow" advTm="61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773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Combining the foregoing explanations of community crime rates together yields social disorganization theory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 recent offshoot of social disorganization theory is the notion of collective efficacy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Shared expectations and mutual engagement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Social Disorganization and Collective Efficacy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93"/>
    </mc:Choice>
    <mc:Fallback xmlns="">
      <p:transition spd="slow" advTm="91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433</TotalTime>
  <Words>931</Words>
  <Application>Microsoft Office PowerPoint</Application>
  <PresentationFormat>On-screen Show (4:3)</PresentationFormat>
  <Paragraphs>203</Paragraphs>
  <Slides>28</Slides>
  <Notes>27</Notes>
  <HiddenSlides>0</HiddenSlides>
  <MMClips>28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Chapter 13</vt:lpstr>
      <vt:lpstr>Community Crime Control</vt:lpstr>
      <vt:lpstr>The Social Ecology of Crime</vt:lpstr>
      <vt:lpstr>Poverty</vt:lpstr>
      <vt:lpstr>Mobility and Change</vt:lpstr>
      <vt:lpstr>Racial Composition</vt:lpstr>
      <vt:lpstr>Population Density</vt:lpstr>
      <vt:lpstr>Familial Breakdown</vt:lpstr>
      <vt:lpstr>Social Disorganization and Collective Efficacy</vt:lpstr>
      <vt:lpstr>Concentrated Disadvantage</vt:lpstr>
      <vt:lpstr>Communities and Crime:  A Two-Way Relationship?</vt:lpstr>
      <vt:lpstr>Financial Assistance to Communities</vt:lpstr>
      <vt:lpstr>Enterprise Zones</vt:lpstr>
      <vt:lpstr>Community Development Block Grants</vt:lpstr>
      <vt:lpstr>Weed and Seed</vt:lpstr>
      <vt:lpstr>Other Methods of Community Crime Control</vt:lpstr>
      <vt:lpstr>School-Based Crime Control</vt:lpstr>
      <vt:lpstr>Targeting the School Environment</vt:lpstr>
      <vt:lpstr>Building Administrative Capacity</vt:lpstr>
      <vt:lpstr>Normative Education</vt:lpstr>
      <vt:lpstr>Managing Classrooms and Instruction</vt:lpstr>
      <vt:lpstr>Separate Classrooms for At-Risk Youths</vt:lpstr>
      <vt:lpstr>Targeting Students</vt:lpstr>
      <vt:lpstr>Drug Abuse Resistance Education</vt:lpstr>
      <vt:lpstr>Gang Resistance Education</vt:lpstr>
      <vt:lpstr>Behavior Modification</vt:lpstr>
      <vt:lpstr>Other Methods of Crime Control in Schools</vt:lpstr>
      <vt:lpstr>Conclusions</vt:lpstr>
    </vt:vector>
  </TitlesOfParts>
  <Company>CSUSB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</dc:title>
  <dc:creator>John Worrall</dc:creator>
  <cp:lastModifiedBy>Rick</cp:lastModifiedBy>
  <cp:revision>21</cp:revision>
  <cp:lastPrinted>2012-09-07T17:37:09Z</cp:lastPrinted>
  <dcterms:created xsi:type="dcterms:W3CDTF">2004-11-17T22:03:24Z</dcterms:created>
  <dcterms:modified xsi:type="dcterms:W3CDTF">2013-07-24T21:55:55Z</dcterms:modified>
</cp:coreProperties>
</file>